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j-lt"/>
        <a:ea typeface="+mj-ea"/>
        <a:cs typeface="+mj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Текст заголовка"/>
          <p:cNvSpPr txBox="1"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3"/>
            <a:ext cx="12192001" cy="4800606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Уровень текста 1…"/>
          <p:cNvSpPr txBox="1"/>
          <p:nvPr>
            <p:ph type="body" sz="quarter" idx="1"/>
          </p:nvPr>
        </p:nvSpPr>
        <p:spPr>
          <a:xfrm>
            <a:off x="809999" y="5367337"/>
            <a:ext cx="10561420" cy="493717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0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4" y="1081454"/>
            <a:ext cx="6332422" cy="32391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Текст заголовка"/>
          <p:cNvSpPr txBox="1"/>
          <p:nvPr>
            <p:ph type="title"/>
          </p:nvPr>
        </p:nvSpPr>
        <p:spPr>
          <a:xfrm>
            <a:off x="850984" y="1238502"/>
            <a:ext cx="5893843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11" name="Уровень текста 1…"/>
          <p:cNvSpPr txBox="1"/>
          <p:nvPr>
            <p:ph type="body" sz="quarter" idx="1"/>
          </p:nvPr>
        </p:nvSpPr>
        <p:spPr>
          <a:xfrm>
            <a:off x="853189" y="4443679"/>
            <a:ext cx="5891639" cy="713246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6" cy="40754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1" y="2286584"/>
            <a:ext cx="4895122" cy="250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Текст заголовка"/>
          <p:cNvSpPr txBox="1"/>
          <p:nvPr>
            <p:ph type="title"/>
          </p:nvPr>
        </p:nvSpPr>
        <p:spPr>
          <a:xfrm>
            <a:off x="1357087" y="2435954"/>
            <a:ext cx="4382524" cy="200779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2" name="Уровень текста 1…"/>
          <p:cNvSpPr txBox="1"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2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2" name="Уровень текста 1…"/>
          <p:cNvSpPr txBox="1"/>
          <p:nvPr>
            <p:ph type="body" idx="1"/>
          </p:nvPr>
        </p:nvSpPr>
        <p:spPr>
          <a:xfrm>
            <a:off x="809999" y="2184400"/>
            <a:ext cx="10563288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3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5"/>
            <a:ext cx="4522354" cy="54149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Текст заголовка"/>
          <p:cNvSpPr txBox="1"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42" name="Уровень текста 1…"/>
          <p:cNvSpPr txBox="1"/>
          <p:nvPr>
            <p:ph type="body" idx="1"/>
          </p:nvPr>
        </p:nvSpPr>
        <p:spPr>
          <a:xfrm>
            <a:off x="809999" y="446089"/>
            <a:ext cx="6611543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4"/>
            <a:ext cx="12192005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52" name="Уровень текста 1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5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3" name="Уровень текста 1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Текст заголовка"/>
          <p:cNvSpPr txBox="1"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3" name="Уровень текста 1…"/>
          <p:cNvSpPr txBox="1"/>
          <p:nvPr>
            <p:ph type="body" sz="quarter" idx="1"/>
          </p:nvPr>
        </p:nvSpPr>
        <p:spPr>
          <a:xfrm>
            <a:off x="809999" y="5281200"/>
            <a:ext cx="10561420" cy="433960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3" name="Уровень текста 1…"/>
          <p:cNvSpPr txBox="1"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53" name="Уровень текста 1…"/>
          <p:cNvSpPr txBox="1"/>
          <p:nvPr>
            <p:ph type="body" sz="quarter" idx="1"/>
          </p:nvPr>
        </p:nvSpPr>
        <p:spPr>
          <a:xfrm>
            <a:off x="814727" y="2174875"/>
            <a:ext cx="5189860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4" algn="ctr">
              <a:defRPr sz="2000"/>
            </a:lvl2pPr>
            <a:lvl3pPr marL="1240969" indent="-326569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8" cy="576268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Текст заголовка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48" y="446084"/>
            <a:ext cx="3547539" cy="181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Текст заголовка"/>
          <p:cNvSpPr txBox="1"/>
          <p:nvPr>
            <p:ph type="title"/>
          </p:nvPr>
        </p:nvSpPr>
        <p:spPr>
          <a:xfrm>
            <a:off x="1073150" y="446087"/>
            <a:ext cx="3547537" cy="1618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80" name="Уровень текста 1…"/>
          <p:cNvSpPr txBox="1"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47" y="2260735"/>
            <a:ext cx="3547541" cy="360031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Текст заголовка"/>
          <p:cNvSpPr txBox="1"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Уровень текста 1…"/>
          <p:cNvSpPr txBox="1"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2" name="Номер слайда"/>
          <p:cNvSpPr txBox="1"/>
          <p:nvPr>
            <p:ph type="sldNum" sz="quarter" idx="2"/>
          </p:nvPr>
        </p:nvSpPr>
        <p:spPr>
          <a:xfrm>
            <a:off x="5609010" y="6080089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7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Текст заголовка"/>
          <p:cNvSpPr txBox="1"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4" name="Уровень текста 1…"/>
          <p:cNvSpPr txBox="1"/>
          <p:nvPr>
            <p:ph type="body" idx="1"/>
          </p:nvPr>
        </p:nvSpPr>
        <p:spPr>
          <a:xfrm>
            <a:off x="809999" y="5280847"/>
            <a:ext cx="10572003" cy="434979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" name="Номер слайда"/>
          <p:cNvSpPr txBox="1"/>
          <p:nvPr>
            <p:ph type="sldNum" sz="quarter" idx="2"/>
          </p:nvPr>
        </p:nvSpPr>
        <p:spPr>
          <a:xfrm>
            <a:off x="11424654" y="6080089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j-lt"/>
          <a:ea typeface="+mj-ea"/>
          <a:cs typeface="+mj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j-lt"/>
          <a:ea typeface="+mj-ea"/>
          <a:cs typeface="+mj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8"/>
            <a:ext cx="13096976" cy="687591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5039100" y="306563"/>
            <a:ext cx="2366016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209800" y="5306286"/>
            <a:ext cx="7772400" cy="728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Component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Forbidden</a:t>
            </a:r>
          </a:p>
        </p:txBody>
      </p:sp>
      <p:pic>
        <p:nvPicPr>
          <p:cNvPr id="19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1230" y="2351646"/>
            <a:ext cx="9809539" cy="40536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data flow</a:t>
            </a:r>
          </a:p>
        </p:txBody>
      </p:sp>
      <p:pic>
        <p:nvPicPr>
          <p:cNvPr id="19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4533" y="2316975"/>
            <a:ext cx="8182934" cy="42108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Lifecycle </a:t>
            </a:r>
          </a:p>
        </p:txBody>
      </p:sp>
      <p:sp>
        <p:nvSpPr>
          <p:cNvPr id="198" name="Shape 198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Components have 3 main phases of their lifecycle and hooks for them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Mounting</a:t>
            </a:r>
          </a:p>
        </p:txBody>
      </p:sp>
      <p:sp>
        <p:nvSpPr>
          <p:cNvPr id="201" name="Shape 201"/>
          <p:cNvSpPr txBox="1"/>
          <p:nvPr>
            <p:ph type="body" sz="quarter" idx="1"/>
          </p:nvPr>
        </p:nvSpPr>
        <p:spPr>
          <a:xfrm>
            <a:off x="818708" y="2222287"/>
            <a:ext cx="4682221" cy="970452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When your component is about to start its life and make its way to the DOM, the following lifecycle method get called.</a:t>
            </a:r>
          </a:p>
        </p:txBody>
      </p:sp>
      <p:pic>
        <p:nvPicPr>
          <p:cNvPr id="20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589420" y="2090309"/>
            <a:ext cx="4682220" cy="4412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Updating</a:t>
            </a:r>
          </a:p>
        </p:txBody>
      </p:sp>
      <p:sp>
        <p:nvSpPr>
          <p:cNvPr id="205" name="Shape 205"/>
          <p:cNvSpPr txBox="1"/>
          <p:nvPr>
            <p:ph type="body" sz="half" idx="1"/>
          </p:nvPr>
        </p:nvSpPr>
        <p:spPr>
          <a:xfrm>
            <a:off x="818708" y="2222287"/>
            <a:ext cx="4682221" cy="414813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After your component is get added to the DOM, they can potentially update and re-render when prop or state change occurs. During this time, a different collection of lifecycle methods will called.</a:t>
            </a:r>
          </a:p>
        </p:txBody>
      </p:sp>
      <p:pic>
        <p:nvPicPr>
          <p:cNvPr id="20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84271" y="2055190"/>
            <a:ext cx="3874227" cy="44823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Unmounting</a:t>
            </a:r>
          </a:p>
        </p:txBody>
      </p:sp>
      <p:sp>
        <p:nvSpPr>
          <p:cNvPr id="209" name="Shape 209"/>
          <p:cNvSpPr txBox="1"/>
          <p:nvPr>
            <p:ph type="body" sz="half" idx="1"/>
          </p:nvPr>
        </p:nvSpPr>
        <p:spPr>
          <a:xfrm>
            <a:off x="818708" y="2222287"/>
            <a:ext cx="4682221" cy="4148137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The last phase when your component is about to be destroyed and removed out from the DOM</a:t>
            </a:r>
          </a:p>
        </p:txBody>
      </p:sp>
      <p:pic>
        <p:nvPicPr>
          <p:cNvPr id="21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41109" y="3888895"/>
            <a:ext cx="4074591" cy="8149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Additional way to define component</a:t>
            </a:r>
          </a:p>
        </p:txBody>
      </p:sp>
      <p:pic>
        <p:nvPicPr>
          <p:cNvPr id="21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3549" y="2217786"/>
            <a:ext cx="5344903" cy="42846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1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3544" y="2458218"/>
            <a:ext cx="8224912" cy="3995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1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00483" y="2592777"/>
            <a:ext cx="9791033" cy="30571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2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4120" y="2346617"/>
            <a:ext cx="6763759" cy="4270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7" name="Shape 167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React components overview </a:t>
            </a:r>
          </a:p>
          <a:p>
            <a:pPr/>
            <a:r>
              <a:t>Statefull / Stateless components</a:t>
            </a:r>
          </a:p>
          <a:p>
            <a:pPr/>
            <a:r>
              <a:t>Synthetic events and how handle these events</a:t>
            </a:r>
          </a:p>
          <a:p>
            <a:pPr/>
            <a:r>
              <a:t>Controlled / Uncontrolled components</a:t>
            </a:r>
          </a:p>
          <a:p>
            <a:pPr/>
            <a:r>
              <a:t>Parent-child components relationships / communications</a:t>
            </a:r>
          </a:p>
          <a:p>
            <a:pPr/>
            <a:r>
              <a:t>Refs / context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Stateful and Stateless  </a:t>
            </a:r>
          </a:p>
        </p:txBody>
      </p:sp>
      <p:pic>
        <p:nvPicPr>
          <p:cNvPr id="22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3642" y="2453639"/>
            <a:ext cx="10384716" cy="35610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What is synthetic events?</a:t>
            </a:r>
          </a:p>
        </p:txBody>
      </p:sp>
      <p:pic>
        <p:nvPicPr>
          <p:cNvPr id="22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9903" y="2317855"/>
            <a:ext cx="6512193" cy="42988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Synthetic events</a:t>
            </a:r>
          </a:p>
        </p:txBody>
      </p:sp>
      <p:pic>
        <p:nvPicPr>
          <p:cNvPr id="23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7044" y="2319448"/>
            <a:ext cx="7237912" cy="42845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Can’t directly listen events on components</a:t>
            </a:r>
          </a:p>
        </p:txBody>
      </p:sp>
      <p:pic>
        <p:nvPicPr>
          <p:cNvPr id="23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00396" y="2486980"/>
            <a:ext cx="6391208" cy="38757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What we need to listen regular DOM events?</a:t>
            </a:r>
          </a:p>
        </p:txBody>
      </p:sp>
      <p:sp>
        <p:nvSpPr>
          <p:cNvPr id="237" name="Shape 237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 typeface="Wingdings 2"/>
              <a:buNone/>
            </a:lvl1pPr>
          </a:lstStyle>
          <a:p>
            <a:pPr/>
            <a:r>
              <a:t>Don’t to do this if you have no strong reasons for this!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What we need to listen regular DOM events?</a:t>
            </a:r>
          </a:p>
        </p:txBody>
      </p:sp>
      <p:pic>
        <p:nvPicPr>
          <p:cNvPr id="24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23538" y="2273660"/>
            <a:ext cx="7441545" cy="44192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Why React and Synthetic events?</a:t>
            </a:r>
          </a:p>
        </p:txBody>
      </p:sp>
      <p:sp>
        <p:nvSpPr>
          <p:cNvPr id="243" name="Shape 243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Browser compatibility</a:t>
            </a:r>
          </a:p>
          <a:p>
            <a:pPr/>
            <a:r>
              <a:t>Improve performance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Controlled &amp; Uncontrolled</a:t>
            </a:r>
          </a:p>
        </p:txBody>
      </p:sp>
      <p:pic>
        <p:nvPicPr>
          <p:cNvPr id="24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56338" y="2404859"/>
            <a:ext cx="7279324" cy="4186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Uncontrolled element</a:t>
            </a:r>
          </a:p>
        </p:txBody>
      </p:sp>
      <p:pic>
        <p:nvPicPr>
          <p:cNvPr id="24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2607" y="2400675"/>
            <a:ext cx="6986786" cy="4152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Controlled component</a:t>
            </a:r>
          </a:p>
        </p:txBody>
      </p:sp>
      <p:pic>
        <p:nvPicPr>
          <p:cNvPr id="25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84703" y="2528746"/>
            <a:ext cx="9517458" cy="3958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What is the component?</a:t>
            </a:r>
          </a:p>
        </p:txBody>
      </p:sp>
      <p:sp>
        <p:nvSpPr>
          <p:cNvPr id="170" name="Shape 170"/>
          <p:cNvSpPr txBox="1"/>
          <p:nvPr/>
        </p:nvSpPr>
        <p:spPr>
          <a:xfrm>
            <a:off x="179236" y="3286986"/>
            <a:ext cx="11833528" cy="12750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components are reusable chunks ofJavaScript that  output (via JSX) virtual HTML elements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Controlled component benefits</a:t>
            </a:r>
          </a:p>
        </p:txBody>
      </p:sp>
      <p:pic>
        <p:nvPicPr>
          <p:cNvPr id="25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383177"/>
            <a:ext cx="12192000" cy="36156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What we have to choose?</a:t>
            </a:r>
          </a:p>
        </p:txBody>
      </p:sp>
      <p:sp>
        <p:nvSpPr>
          <p:cNvPr id="258" name="Shape 258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For forms which is simple in terms of UI feedback best choice is Uncontrolled components with refs</a:t>
            </a:r>
          </a:p>
          <a:p>
            <a:pPr/>
            <a:r>
              <a:t>A lot of UI feedbacks - your choice is Controlled components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06908">
              <a:defRPr sz="3500"/>
            </a:lvl1pPr>
          </a:lstStyle>
          <a:p>
            <a:pPr/>
            <a:r>
              <a:t>Communications between parents and children</a:t>
            </a:r>
          </a:p>
        </p:txBody>
      </p:sp>
      <p:sp>
        <p:nvSpPr>
          <p:cNvPr id="261" name="Shape 261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State and props</a:t>
            </a:r>
          </a:p>
          <a:p>
            <a:pPr/>
            <a:r>
              <a:t>State management libraries Redux, MobX, etc.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pic>
        <p:nvPicPr>
          <p:cNvPr id="26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60982"/>
            <a:ext cx="12192000" cy="37648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Communication</a:t>
            </a:r>
          </a:p>
        </p:txBody>
      </p:sp>
      <p:pic>
        <p:nvPicPr>
          <p:cNvPr id="26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2819" y="2273784"/>
            <a:ext cx="7589381" cy="42572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338326">
              <a:defRPr sz="2900"/>
            </a:lvl1pPr>
          </a:lstStyle>
          <a:p>
            <a:pPr/>
            <a:r>
              <a:t>Ref is special property for refer to corresponding instance</a:t>
            </a:r>
          </a:p>
        </p:txBody>
      </p:sp>
      <p:pic>
        <p:nvPicPr>
          <p:cNvPr id="27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372" y="2801729"/>
            <a:ext cx="10867255" cy="34824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Ref</a:t>
            </a:r>
          </a:p>
        </p:txBody>
      </p:sp>
      <p:pic>
        <p:nvPicPr>
          <p:cNvPr id="27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599" y="2672119"/>
            <a:ext cx="11146802" cy="4277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Context</a:t>
            </a:r>
          </a:p>
        </p:txBody>
      </p:sp>
      <p:pic>
        <p:nvPicPr>
          <p:cNvPr id="27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976385"/>
            <a:ext cx="12192000" cy="2835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Context</a:t>
            </a:r>
          </a:p>
        </p:txBody>
      </p:sp>
      <p:pic>
        <p:nvPicPr>
          <p:cNvPr id="27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03298" y="2309908"/>
            <a:ext cx="7185403" cy="42686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vs. Web-Component</a:t>
            </a:r>
          </a:p>
        </p:txBody>
      </p:sp>
      <p:pic>
        <p:nvPicPr>
          <p:cNvPr id="28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47629"/>
            <a:ext cx="12192000" cy="295334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and components</a:t>
            </a:r>
          </a:p>
        </p:txBody>
      </p:sp>
      <p:sp>
        <p:nvSpPr>
          <p:cNvPr id="173" name="Shape 173"/>
          <p:cNvSpPr txBox="1"/>
          <p:nvPr/>
        </p:nvSpPr>
        <p:spPr>
          <a:xfrm>
            <a:off x="88808" y="2004285"/>
            <a:ext cx="11833528" cy="7289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 application is composition of components</a:t>
            </a:r>
          </a:p>
        </p:txBody>
      </p:sp>
      <p:pic>
        <p:nvPicPr>
          <p:cNvPr id="17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16678" y="2792386"/>
            <a:ext cx="6758643" cy="3772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Component vs. Web-Component</a:t>
            </a:r>
          </a:p>
        </p:txBody>
      </p:sp>
      <p:pic>
        <p:nvPicPr>
          <p:cNvPr id="28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6240" y="2262501"/>
            <a:ext cx="7419520" cy="4392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Building first component</a:t>
            </a:r>
          </a:p>
        </p:txBody>
      </p:sp>
      <p:pic>
        <p:nvPicPr>
          <p:cNvPr id="17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0769" y="2372154"/>
            <a:ext cx="10450463" cy="41822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 &amp; Props</a:t>
            </a:r>
          </a:p>
        </p:txBody>
      </p:sp>
      <p:pic>
        <p:nvPicPr>
          <p:cNvPr id="18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28151" y="2736775"/>
            <a:ext cx="10335698" cy="3297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How it looks</a:t>
            </a:r>
          </a:p>
        </p:txBody>
      </p:sp>
      <p:pic>
        <p:nvPicPr>
          <p:cNvPr id="18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053" y="2305110"/>
            <a:ext cx="7667893" cy="43242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If you try mutate props</a:t>
            </a:r>
          </a:p>
        </p:txBody>
      </p:sp>
      <p:pic>
        <p:nvPicPr>
          <p:cNvPr id="18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824099"/>
            <a:ext cx="12192000" cy="8354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Built-in type checking </a:t>
            </a:r>
          </a:p>
        </p:txBody>
      </p:sp>
      <p:pic>
        <p:nvPicPr>
          <p:cNvPr id="18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0495" y="2255317"/>
            <a:ext cx="7971010" cy="450108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Century Gothic"/>
        <a:ea typeface="Century Gothic"/>
        <a:cs typeface="Century Gothic"/>
      </a:majorFont>
      <a:minorFont>
        <a:latin typeface="Helvetica"/>
        <a:ea typeface="Helvetica"/>
        <a:cs typeface="Helvetica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